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6" r:id="rId2"/>
    <p:sldId id="292" r:id="rId3"/>
    <p:sldId id="271" r:id="rId4"/>
    <p:sldId id="286" r:id="rId5"/>
    <p:sldId id="272" r:id="rId6"/>
    <p:sldId id="277" r:id="rId7"/>
    <p:sldId id="279" r:id="rId8"/>
    <p:sldId id="273" r:id="rId9"/>
    <p:sldId id="278" r:id="rId10"/>
    <p:sldId id="275" r:id="rId11"/>
    <p:sldId id="289" r:id="rId12"/>
    <p:sldId id="290" r:id="rId13"/>
    <p:sldId id="276" r:id="rId14"/>
    <p:sldId id="280" r:id="rId15"/>
    <p:sldId id="282" r:id="rId16"/>
    <p:sldId id="283" r:id="rId17"/>
    <p:sldId id="287" r:id="rId18"/>
    <p:sldId id="281" r:id="rId19"/>
    <p:sldId id="285" r:id="rId20"/>
    <p:sldId id="284" r:id="rId21"/>
    <p:sldId id="288" r:id="rId22"/>
    <p:sldId id="293" r:id="rId23"/>
    <p:sldId id="294" r:id="rId24"/>
    <p:sldId id="274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02" autoAdjust="0"/>
    <p:restoredTop sz="85385" autoAdjust="0"/>
  </p:normalViewPr>
  <p:slideViewPr>
    <p:cSldViewPr snapToGrid="0">
      <p:cViewPr varScale="1">
        <p:scale>
          <a:sx n="47" d="100"/>
          <a:sy n="47" d="100"/>
        </p:scale>
        <p:origin x="1384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0" d="100"/>
          <a:sy n="60" d="100"/>
        </p:scale>
        <p:origin x="1670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A2E547D-1406-4A6F-8F93-E441204CE6E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6667F8A-B889-49B3-AC77-5DDF11A08AF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B2889B-A0AC-4482-8592-5C96F2309420}" type="datetimeFigureOut">
              <a:rPr lang="en-US" smtClean="0"/>
              <a:t>11/28/2025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7AFD4F-C0E7-421C-AF77-6F9CC963C9C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74AB9F-6726-4FB1-8769-82E23336CEB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529299-61FF-4B93-ADA6-2FD5975D62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270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0EB223-FFC0-462A-A3B8-EAA7CE0F8CBD}" type="datetimeFigureOut">
              <a:rPr lang="en-US" smtClean="0"/>
              <a:t>11/28/2025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849E9A-41F7-4779-A581-48A7C374A2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55188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718B7-7F68-4CC9-8291-332587FA31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181D6BB-0446-49E8-8677-EADF274E95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5AEE24-534A-40F1-99E4-00B7D5FD91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F21A4-E71B-4D3A-AF45-E989C23A7BB1}" type="datetimeFigureOut">
              <a:rPr lang="en-US" smtClean="0"/>
              <a:t>11/28/2025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594011-48FF-493D-8286-F62D34552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80EFCD-7E72-4882-86DC-2F371D7D9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F1B4E-90EC-4A51-B6E5-B702C054ECB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8132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A47D73-EDDA-49A6-BA12-1CA980DA9B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89B82E-4CA1-47A5-B133-FBD4D8A839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8A267F-D142-4D04-9F03-6CB099E6F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F21A4-E71B-4D3A-AF45-E989C23A7BB1}" type="datetimeFigureOut">
              <a:rPr lang="en-US" smtClean="0"/>
              <a:t>11/28/2025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5127CA-154D-4E90-B776-A2EE71F78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5F0BA5-F4EE-4282-B111-76B869BE26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F1B4E-90EC-4A51-B6E5-B702C054ECB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7408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256E92A-52E0-4710-BDEF-0A15346854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A240E1-5EB0-47FD-AA37-BF945D136C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A14243-F1E4-487A-ABEC-30516A01DF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F21A4-E71B-4D3A-AF45-E989C23A7BB1}" type="datetimeFigureOut">
              <a:rPr lang="en-US" smtClean="0"/>
              <a:t>11/28/2025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358244-98FD-472D-AB8C-075F71C10B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998D5A-820D-4519-967F-33320971C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F1B4E-90EC-4A51-B6E5-B702C054ECB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24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6334F3-0709-471B-A734-C4B404F55B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795016-AF78-4708-9C5F-21110C197B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AEA2D1-B124-4454-AFDC-EA60A14BA1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F21A4-E71B-4D3A-AF45-E989C23A7BB1}" type="datetimeFigureOut">
              <a:rPr lang="en-US" smtClean="0"/>
              <a:t>11/28/2025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F58000-F9D7-4A53-A6C5-E5E8154226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D22AAD-0D08-4F47-8D5A-EFE29017E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F1B4E-90EC-4A51-B6E5-B702C054ECB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30462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036159-1280-4EE9-96D3-A56BD5826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A27A78-1874-488A-B215-7D763D3381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4BB3D1-3138-4B69-BF5D-4B1A21345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F21A4-E71B-4D3A-AF45-E989C23A7BB1}" type="datetimeFigureOut">
              <a:rPr lang="en-US" smtClean="0"/>
              <a:t>11/28/2025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FF90C5-31F4-4A22-AC00-3FB5ED291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1F787E-B946-4091-ABC6-F9DB06BBE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F1B4E-90EC-4A51-B6E5-B702C054ECB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92729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0CAA11-CC97-44E5-AE4D-808FD741A0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3AB6CB-9460-4BCA-86C5-5F26357AB8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FAB0F6-401D-4BAF-A300-65AD684DF9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561BBA-B185-4B45-B152-3D320E15F5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F21A4-E71B-4D3A-AF45-E989C23A7BB1}" type="datetimeFigureOut">
              <a:rPr lang="en-US" smtClean="0"/>
              <a:t>11/28/2025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1CD760-96AC-4821-A56B-0B805F2FAD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750665-D5B5-4D0B-B2F0-CB6B027CD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F1B4E-90EC-4A51-B6E5-B702C054ECB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80615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EA47C3-C498-415A-A057-E19BCEB5F2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F6677F-2712-4810-A3AA-56FA75386D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71B54A-6775-4978-8E19-32694C9B5E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DBA1303-B245-476D-BD02-A4E4A359F6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E8E898F-5B79-46F1-89C1-F827997CC4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B417A4D-2EC9-4294-BFF4-EAE22EE10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F21A4-E71B-4D3A-AF45-E989C23A7BB1}" type="datetimeFigureOut">
              <a:rPr lang="en-US" smtClean="0"/>
              <a:t>11/28/2025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150E317-3602-42A1-BB7F-0184072E8D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0CE2C97-E26C-4A8B-93A0-B01E2C7F4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F1B4E-90EC-4A51-B6E5-B702C054ECB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698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9F68FC-5755-447A-8D7F-9ADED3E994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AB50287-81AA-46CA-8CB3-53A7F8313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F21A4-E71B-4D3A-AF45-E989C23A7BB1}" type="datetimeFigureOut">
              <a:rPr lang="en-US" smtClean="0"/>
              <a:t>11/28/2025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1BA4AA-02C9-459E-9362-3DA60E3B59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2A2C8F-DBB4-4235-A67E-FB4039D9A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F1B4E-90EC-4A51-B6E5-B702C054ECB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83954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46ACAA5-F8E7-46E9-8BA7-A510948B62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F21A4-E71B-4D3A-AF45-E989C23A7BB1}" type="datetimeFigureOut">
              <a:rPr lang="en-US" smtClean="0"/>
              <a:t>11/28/2025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1F2DEE8-5654-4DCA-A8D0-D883E52B6F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B179A5-4329-4057-9DEB-5B6E3AD11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F1B4E-90EC-4A51-B6E5-B702C054ECB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1790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91DA80-336B-4DBB-91A1-6E3E4B3C20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40D456-F0A3-4789-A310-A23F01B2EC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8A8B05-7071-44D4-80F7-3E8191C9A4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D8562E-E6F1-449B-909C-98426BA86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F21A4-E71B-4D3A-AF45-E989C23A7BB1}" type="datetimeFigureOut">
              <a:rPr lang="en-US" smtClean="0"/>
              <a:t>11/28/2025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B47A9A-FB08-407B-A73A-0AC513F0FD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FF841F-796A-4FE6-B5E0-C8A498679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F1B4E-90EC-4A51-B6E5-B702C054ECB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9849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AD474D-6779-4C23-BD3C-82F5DC3E3E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A21096C-E430-49C7-A801-21C0BD95DC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24828F-334F-4A50-850D-10684F2452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3293F4-2B70-4BB5-A982-219E4133E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F21A4-E71B-4D3A-AF45-E989C23A7BB1}" type="datetimeFigureOut">
              <a:rPr lang="en-US" smtClean="0"/>
              <a:t>11/28/2025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F9A86F-B378-4759-B50E-2E0BFAE624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A95BDC-FC58-4638-AA59-A3DA9931F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F1B4E-90EC-4A51-B6E5-B702C054ECB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8331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D80BC3B-525F-4038-9330-0729879F91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629186-93D7-46FA-AE02-36D9426043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BF1CEB-0530-4996-BAEF-2E6A04DAD6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CF21A4-E71B-4D3A-AF45-E989C23A7BB1}" type="datetimeFigureOut">
              <a:rPr lang="en-US" smtClean="0"/>
              <a:t>11/28/2025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DCFF3D-7353-4B4D-9E75-FA835E06E7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82C8D6-8B0B-4982-9EE4-AA823C69C3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AF1B4E-90EC-4A51-B6E5-B702C054ECB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0604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svg"/><Relationship Id="rId7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61AC0E-7195-4ACF-AA0A-5E2923A987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41300" y="4146021"/>
            <a:ext cx="6614080" cy="1650498"/>
          </a:xfrm>
        </p:spPr>
        <p:txBody>
          <a:bodyPr anchor="t">
            <a:normAutofit/>
          </a:bodyPr>
          <a:lstStyle/>
          <a:p>
            <a:pPr algn="l"/>
            <a:r>
              <a:rPr lang="en-US" sz="5000" dirty="0">
                <a:latin typeface="Franklin Gothic Book" panose="020B0503020102020204" pitchFamily="34" charset="0"/>
                <a:cs typeface="Segoe UI" panose="020B0502040204020203" pitchFamily="34" charset="0"/>
              </a:rPr>
              <a:t>The Art of Becoming Smart Young Investor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4253EE-4FA2-4843-BE27-C7D5B08FFB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51857" y="5757109"/>
            <a:ext cx="5609219" cy="576738"/>
          </a:xfrm>
        </p:spPr>
        <p:txBody>
          <a:bodyPr anchor="b">
            <a:normAutofit/>
          </a:bodyPr>
          <a:lstStyle/>
          <a:p>
            <a:pPr algn="l"/>
            <a:r>
              <a:rPr lang="en-US" sz="3000" dirty="0">
                <a:latin typeface="Franklin Gothic Book" panose="020B0503020102020204" pitchFamily="34" charset="0"/>
              </a:rPr>
              <a:t>NAILI AMALIA, SE, MM, QRMP</a:t>
            </a: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F6E384F5-137A-40B1-97F0-694CC6ECD5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122218"/>
            <a:ext cx="3730752" cy="4735782"/>
          </a:xfrm>
          <a:custGeom>
            <a:avLst/>
            <a:gdLst>
              <a:gd name="connsiteX0" fmla="*/ 640080 w 3730752"/>
              <a:gd name="connsiteY0" fmla="*/ 0 h 4735782"/>
              <a:gd name="connsiteX1" fmla="*/ 3730752 w 3730752"/>
              <a:gd name="connsiteY1" fmla="*/ 3090672 h 4735782"/>
              <a:gd name="connsiteX2" fmla="*/ 3357725 w 3730752"/>
              <a:gd name="connsiteY2" fmla="*/ 4563870 h 4735782"/>
              <a:gd name="connsiteX3" fmla="*/ 3253285 w 3730752"/>
              <a:gd name="connsiteY3" fmla="*/ 4735782 h 4735782"/>
              <a:gd name="connsiteX4" fmla="*/ 0 w 3730752"/>
              <a:gd name="connsiteY4" fmla="*/ 4735782 h 4735782"/>
              <a:gd name="connsiteX5" fmla="*/ 0 w 3730752"/>
              <a:gd name="connsiteY5" fmla="*/ 67215 h 4735782"/>
              <a:gd name="connsiteX6" fmla="*/ 17202 w 3730752"/>
              <a:gd name="connsiteY6" fmla="*/ 62792 h 4735782"/>
              <a:gd name="connsiteX7" fmla="*/ 640080 w 3730752"/>
              <a:gd name="connsiteY7" fmla="*/ 0 h 4735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30752" h="4735782">
                <a:moveTo>
                  <a:pt x="640080" y="0"/>
                </a:moveTo>
                <a:cubicBezTo>
                  <a:pt x="2347011" y="0"/>
                  <a:pt x="3730752" y="1383741"/>
                  <a:pt x="3730752" y="3090672"/>
                </a:cubicBezTo>
                <a:cubicBezTo>
                  <a:pt x="3730752" y="3624088"/>
                  <a:pt x="3595621" y="4125943"/>
                  <a:pt x="3357725" y="4563870"/>
                </a:cubicBezTo>
                <a:lnTo>
                  <a:pt x="3253285" y="4735782"/>
                </a:lnTo>
                <a:lnTo>
                  <a:pt x="0" y="4735782"/>
                </a:lnTo>
                <a:lnTo>
                  <a:pt x="0" y="67215"/>
                </a:lnTo>
                <a:lnTo>
                  <a:pt x="17202" y="62792"/>
                </a:lnTo>
                <a:cubicBezTo>
                  <a:pt x="218397" y="21621"/>
                  <a:pt x="426714" y="0"/>
                  <a:pt x="640080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EBA87361-6D30-46E4-834B-719CF59055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88332"/>
            <a:ext cx="3564638" cy="4569668"/>
          </a:xfrm>
          <a:custGeom>
            <a:avLst/>
            <a:gdLst>
              <a:gd name="connsiteX0" fmla="*/ 640080 w 3564638"/>
              <a:gd name="connsiteY0" fmla="*/ 0 h 4569668"/>
              <a:gd name="connsiteX1" fmla="*/ 3564638 w 3564638"/>
              <a:gd name="connsiteY1" fmla="*/ 2924558 h 4569668"/>
              <a:gd name="connsiteX2" fmla="*/ 3065170 w 3564638"/>
              <a:gd name="connsiteY2" fmla="*/ 4559707 h 4569668"/>
              <a:gd name="connsiteX3" fmla="*/ 3057720 w 3564638"/>
              <a:gd name="connsiteY3" fmla="*/ 4569668 h 4569668"/>
              <a:gd name="connsiteX4" fmla="*/ 0 w 3564638"/>
              <a:gd name="connsiteY4" fmla="*/ 4569668 h 4569668"/>
              <a:gd name="connsiteX5" fmla="*/ 0 w 3564638"/>
              <a:gd name="connsiteY5" fmla="*/ 72448 h 4569668"/>
              <a:gd name="connsiteX6" fmla="*/ 50679 w 3564638"/>
              <a:gd name="connsiteY6" fmla="*/ 59417 h 4569668"/>
              <a:gd name="connsiteX7" fmla="*/ 640080 w 3564638"/>
              <a:gd name="connsiteY7" fmla="*/ 0 h 4569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64638" h="4569668">
                <a:moveTo>
                  <a:pt x="640080" y="0"/>
                </a:moveTo>
                <a:cubicBezTo>
                  <a:pt x="2255269" y="0"/>
                  <a:pt x="3564638" y="1309369"/>
                  <a:pt x="3564638" y="2924558"/>
                </a:cubicBezTo>
                <a:cubicBezTo>
                  <a:pt x="3564638" y="3530254"/>
                  <a:pt x="3380508" y="4092944"/>
                  <a:pt x="3065170" y="4559707"/>
                </a:cubicBezTo>
                <a:lnTo>
                  <a:pt x="3057720" y="4569668"/>
                </a:lnTo>
                <a:lnTo>
                  <a:pt x="0" y="4569668"/>
                </a:lnTo>
                <a:lnTo>
                  <a:pt x="0" y="72448"/>
                </a:lnTo>
                <a:lnTo>
                  <a:pt x="50679" y="59417"/>
                </a:lnTo>
                <a:cubicBezTo>
                  <a:pt x="241061" y="20459"/>
                  <a:pt x="438181" y="0"/>
                  <a:pt x="64008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9DBC4630-03DA-474F-BBCB-BA3AE6B317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1982" y="-4332"/>
            <a:ext cx="4242816" cy="2454158"/>
          </a:xfrm>
          <a:custGeom>
            <a:avLst/>
            <a:gdLst>
              <a:gd name="connsiteX0" fmla="*/ 28633 w 4242816"/>
              <a:gd name="connsiteY0" fmla="*/ 0 h 2454158"/>
              <a:gd name="connsiteX1" fmla="*/ 4214183 w 4242816"/>
              <a:gd name="connsiteY1" fmla="*/ 0 h 2454158"/>
              <a:gd name="connsiteX2" fmla="*/ 4231864 w 4242816"/>
              <a:gd name="connsiteY2" fmla="*/ 115848 h 2454158"/>
              <a:gd name="connsiteX3" fmla="*/ 4242816 w 4242816"/>
              <a:gd name="connsiteY3" fmla="*/ 332750 h 2454158"/>
              <a:gd name="connsiteX4" fmla="*/ 2121408 w 4242816"/>
              <a:gd name="connsiteY4" fmla="*/ 2454158 h 2454158"/>
              <a:gd name="connsiteX5" fmla="*/ 0 w 4242816"/>
              <a:gd name="connsiteY5" fmla="*/ 332750 h 2454158"/>
              <a:gd name="connsiteX6" fmla="*/ 10953 w 4242816"/>
              <a:gd name="connsiteY6" fmla="*/ 115848 h 2454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42816" h="2454158">
                <a:moveTo>
                  <a:pt x="28633" y="0"/>
                </a:moveTo>
                <a:lnTo>
                  <a:pt x="4214183" y="0"/>
                </a:lnTo>
                <a:lnTo>
                  <a:pt x="4231864" y="115848"/>
                </a:lnTo>
                <a:cubicBezTo>
                  <a:pt x="4239106" y="187164"/>
                  <a:pt x="4242816" y="259524"/>
                  <a:pt x="4242816" y="332750"/>
                </a:cubicBezTo>
                <a:cubicBezTo>
                  <a:pt x="4242816" y="1504371"/>
                  <a:pt x="3293029" y="2454158"/>
                  <a:pt x="2121408" y="2454158"/>
                </a:cubicBezTo>
                <a:cubicBezTo>
                  <a:pt x="949787" y="2454158"/>
                  <a:pt x="0" y="1504371"/>
                  <a:pt x="0" y="332750"/>
                </a:cubicBezTo>
                <a:cubicBezTo>
                  <a:pt x="0" y="259524"/>
                  <a:pt x="3710" y="187164"/>
                  <a:pt x="10953" y="115848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D89DB1C0-FEEC-4CB6-88B2-F9C5562E0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6574" y="0"/>
            <a:ext cx="3913632" cy="2285234"/>
          </a:xfrm>
          <a:custGeom>
            <a:avLst/>
            <a:gdLst>
              <a:gd name="connsiteX0" fmla="*/ 29691 w 3913632"/>
              <a:gd name="connsiteY0" fmla="*/ 0 h 2285234"/>
              <a:gd name="connsiteX1" fmla="*/ 3883942 w 3913632"/>
              <a:gd name="connsiteY1" fmla="*/ 0 h 2285234"/>
              <a:gd name="connsiteX2" fmla="*/ 3903529 w 3913632"/>
              <a:gd name="connsiteY2" fmla="*/ 128345 h 2285234"/>
              <a:gd name="connsiteX3" fmla="*/ 3913632 w 3913632"/>
              <a:gd name="connsiteY3" fmla="*/ 328418 h 2285234"/>
              <a:gd name="connsiteX4" fmla="*/ 1956816 w 3913632"/>
              <a:gd name="connsiteY4" fmla="*/ 2285234 h 2285234"/>
              <a:gd name="connsiteX5" fmla="*/ 0 w 3913632"/>
              <a:gd name="connsiteY5" fmla="*/ 328418 h 2285234"/>
              <a:gd name="connsiteX6" fmla="*/ 10103 w 3913632"/>
              <a:gd name="connsiteY6" fmla="*/ 128345 h 2285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13632" h="2285234">
                <a:moveTo>
                  <a:pt x="29691" y="0"/>
                </a:moveTo>
                <a:lnTo>
                  <a:pt x="3883942" y="0"/>
                </a:lnTo>
                <a:lnTo>
                  <a:pt x="3903529" y="128345"/>
                </a:lnTo>
                <a:cubicBezTo>
                  <a:pt x="3910210" y="194127"/>
                  <a:pt x="3913632" y="260873"/>
                  <a:pt x="3913632" y="328418"/>
                </a:cubicBezTo>
                <a:cubicBezTo>
                  <a:pt x="3913632" y="1409138"/>
                  <a:pt x="3037536" y="2285234"/>
                  <a:pt x="1956816" y="2285234"/>
                </a:cubicBezTo>
                <a:cubicBezTo>
                  <a:pt x="876096" y="2285234"/>
                  <a:pt x="0" y="1409138"/>
                  <a:pt x="0" y="328418"/>
                </a:cubicBezTo>
                <a:cubicBezTo>
                  <a:pt x="0" y="260873"/>
                  <a:pt x="3422" y="194127"/>
                  <a:pt x="10103" y="12834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78418A25-6EAC-4140-BFE6-284E1925B5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03117" y="615908"/>
            <a:ext cx="3182112" cy="3182112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08163D1C-ED91-4D5F-A33B-CF1256B270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67709" y="780500"/>
            <a:ext cx="2852928" cy="285292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Graphic 4" descr="Chat">
            <a:extLst>
              <a:ext uri="{FF2B5EF4-FFF2-40B4-BE49-F238E27FC236}">
                <a16:creationId xmlns:a16="http://schemas.microsoft.com/office/drawing/2014/main" id="{EB71843F-0A0B-4317-B205-4B0A0B97C0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80302" y="1293093"/>
            <a:ext cx="1827742" cy="1827742"/>
          </a:xfrm>
          <a:prstGeom prst="rect">
            <a:avLst/>
          </a:prstGeom>
        </p:spPr>
      </p:pic>
      <p:pic>
        <p:nvPicPr>
          <p:cNvPr id="7" name="Graphic 6" descr="Blackboard">
            <a:extLst>
              <a:ext uri="{FF2B5EF4-FFF2-40B4-BE49-F238E27FC236}">
                <a16:creationId xmlns:a16="http://schemas.microsoft.com/office/drawing/2014/main" id="{2696A1A4-8E43-47F6-A6DC-A9ADAB053D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30924" y="3621724"/>
            <a:ext cx="2594886" cy="2594886"/>
          </a:xfrm>
          <a:prstGeom prst="rect">
            <a:avLst/>
          </a:prstGeom>
        </p:spPr>
      </p:pic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31103AB2-C090-458F-B752-294F23AFA8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52568" y="-4331"/>
            <a:ext cx="3439432" cy="3785157"/>
          </a:xfrm>
          <a:custGeom>
            <a:avLst/>
            <a:gdLst>
              <a:gd name="connsiteX0" fmla="*/ 198262 w 3439432"/>
              <a:gd name="connsiteY0" fmla="*/ 0 h 3785157"/>
              <a:gd name="connsiteX1" fmla="*/ 3439432 w 3439432"/>
              <a:gd name="connsiteY1" fmla="*/ 0 h 3785157"/>
              <a:gd name="connsiteX2" fmla="*/ 3439432 w 3439432"/>
              <a:gd name="connsiteY2" fmla="*/ 3697836 h 3785157"/>
              <a:gd name="connsiteX3" fmla="*/ 3318024 w 3439432"/>
              <a:gd name="connsiteY3" fmla="*/ 3729054 h 3785157"/>
              <a:gd name="connsiteX4" fmla="*/ 2761488 w 3439432"/>
              <a:gd name="connsiteY4" fmla="*/ 3785157 h 3785157"/>
              <a:gd name="connsiteX5" fmla="*/ 0 w 3439432"/>
              <a:gd name="connsiteY5" fmla="*/ 1023669 h 3785157"/>
              <a:gd name="connsiteX6" fmla="*/ 124151 w 3439432"/>
              <a:gd name="connsiteY6" fmla="*/ 202487 h 3785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39432" h="3785157">
                <a:moveTo>
                  <a:pt x="198262" y="0"/>
                </a:moveTo>
                <a:lnTo>
                  <a:pt x="3439432" y="0"/>
                </a:lnTo>
                <a:lnTo>
                  <a:pt x="3439432" y="3697836"/>
                </a:lnTo>
                <a:lnTo>
                  <a:pt x="3318024" y="3729054"/>
                </a:lnTo>
                <a:cubicBezTo>
                  <a:pt x="3138258" y="3765839"/>
                  <a:pt x="2952129" y="3785157"/>
                  <a:pt x="2761488" y="3785157"/>
                </a:cubicBezTo>
                <a:cubicBezTo>
                  <a:pt x="1236360" y="3785157"/>
                  <a:pt x="0" y="2548797"/>
                  <a:pt x="0" y="1023669"/>
                </a:cubicBezTo>
                <a:cubicBezTo>
                  <a:pt x="0" y="737708"/>
                  <a:pt x="43466" y="461898"/>
                  <a:pt x="124151" y="202487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83D471F3-782A-4BA1-9CAB-FF5CDF0A75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8761" y="-4332"/>
            <a:ext cx="3273238" cy="3618965"/>
          </a:xfrm>
          <a:custGeom>
            <a:avLst/>
            <a:gdLst>
              <a:gd name="connsiteX0" fmla="*/ 210437 w 3273238"/>
              <a:gd name="connsiteY0" fmla="*/ 0 h 3618965"/>
              <a:gd name="connsiteX1" fmla="*/ 3273238 w 3273238"/>
              <a:gd name="connsiteY1" fmla="*/ 0 h 3618965"/>
              <a:gd name="connsiteX2" fmla="*/ 3273238 w 3273238"/>
              <a:gd name="connsiteY2" fmla="*/ 3526409 h 3618965"/>
              <a:gd name="connsiteX3" fmla="*/ 3118338 w 3273238"/>
              <a:gd name="connsiteY3" fmla="*/ 3566238 h 3618965"/>
              <a:gd name="connsiteX4" fmla="*/ 2595295 w 3273238"/>
              <a:gd name="connsiteY4" fmla="*/ 3618965 h 3618965"/>
              <a:gd name="connsiteX5" fmla="*/ 0 w 3273238"/>
              <a:gd name="connsiteY5" fmla="*/ 1023670 h 3618965"/>
              <a:gd name="connsiteX6" fmla="*/ 203951 w 3273238"/>
              <a:gd name="connsiteY6" fmla="*/ 13464 h 3618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73238" h="3618965">
                <a:moveTo>
                  <a:pt x="210437" y="0"/>
                </a:moveTo>
                <a:lnTo>
                  <a:pt x="3273238" y="0"/>
                </a:lnTo>
                <a:lnTo>
                  <a:pt x="3273238" y="3526409"/>
                </a:lnTo>
                <a:lnTo>
                  <a:pt x="3118338" y="3566238"/>
                </a:lnTo>
                <a:cubicBezTo>
                  <a:pt x="2949390" y="3600810"/>
                  <a:pt x="2774463" y="3618965"/>
                  <a:pt x="2595295" y="3618965"/>
                </a:cubicBezTo>
                <a:cubicBezTo>
                  <a:pt x="1161953" y="3618965"/>
                  <a:pt x="0" y="2457012"/>
                  <a:pt x="0" y="1023670"/>
                </a:cubicBezTo>
                <a:cubicBezTo>
                  <a:pt x="0" y="665335"/>
                  <a:pt x="72622" y="323961"/>
                  <a:pt x="203951" y="13464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0FC7013-7497-1F90-7547-E13A725BA60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6" t="23966" b="19024"/>
          <a:stretch>
            <a:fillRect/>
          </a:stretch>
        </p:blipFill>
        <p:spPr>
          <a:xfrm>
            <a:off x="1390218" y="-34689"/>
            <a:ext cx="3913632" cy="231992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52108A5-315B-71A4-4031-55BB60798DE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01" t="6535" r="6706"/>
          <a:stretch>
            <a:fillRect/>
          </a:stretch>
        </p:blipFill>
        <p:spPr>
          <a:xfrm>
            <a:off x="0" y="3763929"/>
            <a:ext cx="3384645" cy="309407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F0E270A-953B-B341-1C3D-0C45125FDA4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8" t="4096" r="11393" b="6246"/>
          <a:stretch>
            <a:fillRect/>
          </a:stretch>
        </p:blipFill>
        <p:spPr>
          <a:xfrm>
            <a:off x="9080452" y="0"/>
            <a:ext cx="3098239" cy="2000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989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F592E8-A73E-660D-D6A2-5AF1A9BAFA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8F2234A-46E7-5D55-6449-288A8241C4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1" cy="6858001"/>
          </a:xfrm>
        </p:spPr>
      </p:pic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C1B6D19C-797D-4791-AB83-44E2761B70E4}"/>
              </a:ext>
            </a:extLst>
          </p:cNvPr>
          <p:cNvSpPr>
            <a:spLocks noGrp="1"/>
          </p:cNvSpPr>
          <p:nvPr/>
        </p:nvSpPr>
        <p:spPr>
          <a:xfrm>
            <a:off x="660779" y="789894"/>
            <a:ext cx="10515600" cy="4897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2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889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50"/>
              <a:buFont typeface="Roboto Mono Medium"/>
              <a:buChar char="●"/>
              <a:defRPr sz="950" b="0" i="0" u="none" strike="noStrike" cap="none">
                <a:solidFill>
                  <a:schemeClr val="dk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1pPr>
            <a:lvl2pPr marL="914400" marR="0" lvl="1" indent="-288925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950"/>
              <a:buFont typeface="Roboto Mono Medium"/>
              <a:buChar char="○"/>
              <a:defRPr sz="950" b="0" i="0" u="none" strike="noStrike" cap="none">
                <a:solidFill>
                  <a:schemeClr val="dk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2pPr>
            <a:lvl3pPr marL="1371600" marR="0" lvl="2" indent="-288925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950"/>
              <a:buFont typeface="Roboto Mono Medium"/>
              <a:buChar char="■"/>
              <a:defRPr sz="950" b="0" i="0" u="none" strike="noStrike" cap="none">
                <a:solidFill>
                  <a:schemeClr val="dk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3pPr>
            <a:lvl4pPr marL="1828800" marR="0" lvl="3" indent="-288925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950"/>
              <a:buFont typeface="Roboto Mono Medium"/>
              <a:buChar char="●"/>
              <a:defRPr sz="950" b="0" i="0" u="none" strike="noStrike" cap="none">
                <a:solidFill>
                  <a:schemeClr val="dk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4pPr>
            <a:lvl5pPr marL="2286000" marR="0" lvl="4" indent="-288925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950"/>
              <a:buFont typeface="Roboto Mono Medium"/>
              <a:buChar char="○"/>
              <a:defRPr sz="950" b="0" i="0" u="none" strike="noStrike" cap="none">
                <a:solidFill>
                  <a:schemeClr val="dk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5pPr>
            <a:lvl6pPr marL="2743200" marR="0" lvl="5" indent="-288925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950"/>
              <a:buFont typeface="Roboto Mono Medium"/>
              <a:buChar char="■"/>
              <a:defRPr sz="950" b="0" i="0" u="none" strike="noStrike" cap="none">
                <a:solidFill>
                  <a:schemeClr val="dk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6pPr>
            <a:lvl7pPr marL="3200400" marR="0" lvl="6" indent="-288925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950"/>
              <a:buFont typeface="Roboto Mono Medium"/>
              <a:buChar char="●"/>
              <a:defRPr sz="950" b="0" i="0" u="none" strike="noStrike" cap="none">
                <a:solidFill>
                  <a:schemeClr val="dk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7pPr>
            <a:lvl8pPr marL="3657600" marR="0" lvl="7" indent="-288925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950"/>
              <a:buFont typeface="Roboto Mono Medium"/>
              <a:buChar char="○"/>
              <a:defRPr sz="950" b="0" i="0" u="none" strike="noStrike" cap="none">
                <a:solidFill>
                  <a:schemeClr val="dk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8pPr>
            <a:lvl9pPr marL="4114800" marR="0" lvl="8" indent="-288925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950"/>
              <a:buFont typeface="Roboto Mono Medium"/>
              <a:buChar char="■"/>
              <a:defRPr sz="950" b="0" i="0" u="none" strike="noStrike" cap="none">
                <a:solidFill>
                  <a:schemeClr val="dk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9pPr>
          </a:lstStyle>
          <a:p>
            <a:r>
              <a:rPr lang="en-US" sz="2500" b="1" dirty="0">
                <a:solidFill>
                  <a:srgbClr val="00206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PER &lt;15		= Murah</a:t>
            </a:r>
          </a:p>
          <a:p>
            <a:r>
              <a:rPr lang="en-US" sz="2500" b="1" dirty="0">
                <a:solidFill>
                  <a:srgbClr val="00206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PER  &gt;15	= Mahal</a:t>
            </a:r>
          </a:p>
          <a:p>
            <a:endParaRPr lang="en-US" sz="2500" b="1" dirty="0">
              <a:solidFill>
                <a:srgbClr val="002060"/>
              </a:solidFill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  <a:p>
            <a:r>
              <a:rPr lang="en-US" sz="2500" b="1" dirty="0">
                <a:solidFill>
                  <a:srgbClr val="00206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PBV &lt;2	= Murah</a:t>
            </a:r>
          </a:p>
          <a:p>
            <a:r>
              <a:rPr lang="en-US" sz="2500" b="1" dirty="0">
                <a:solidFill>
                  <a:srgbClr val="00206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PBV  &gt;2	= Mahal</a:t>
            </a:r>
          </a:p>
          <a:p>
            <a:endParaRPr lang="en-US" sz="2500" b="1" dirty="0">
              <a:solidFill>
                <a:srgbClr val="002060"/>
              </a:solidFill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  <a:p>
            <a:r>
              <a:rPr lang="en-US" sz="2500" b="1" dirty="0">
                <a:solidFill>
                  <a:srgbClr val="00206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DER &lt;1	= Sehat</a:t>
            </a:r>
          </a:p>
          <a:p>
            <a:r>
              <a:rPr lang="en-US" sz="2500" b="1" dirty="0">
                <a:solidFill>
                  <a:srgbClr val="00206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DER  &gt;1	= Kurang Sehat</a:t>
            </a:r>
          </a:p>
          <a:p>
            <a:endParaRPr lang="en-US" sz="2500" b="1" dirty="0">
              <a:solidFill>
                <a:srgbClr val="002060"/>
              </a:solidFill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  <a:p>
            <a:r>
              <a:rPr lang="en-US" sz="2500" b="1" dirty="0">
                <a:solidFill>
                  <a:srgbClr val="00206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ROA&lt;2%	= Kurang </a:t>
            </a:r>
            <a:r>
              <a:rPr lang="en-US" sz="2500" b="1" dirty="0" err="1">
                <a:solidFill>
                  <a:srgbClr val="00206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Menarik</a:t>
            </a:r>
            <a:endParaRPr lang="en-US" sz="2500" b="1" dirty="0">
              <a:solidFill>
                <a:srgbClr val="002060"/>
              </a:solidFill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  <a:p>
            <a:r>
              <a:rPr lang="en-US" sz="2500" b="1" dirty="0">
                <a:solidFill>
                  <a:srgbClr val="00206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ROA  &gt;2%	= </a:t>
            </a:r>
            <a:r>
              <a:rPr lang="en-US" sz="2500" b="1" dirty="0" err="1">
                <a:solidFill>
                  <a:srgbClr val="00206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Menarik</a:t>
            </a:r>
            <a:endParaRPr lang="en-US" sz="2500" b="1" dirty="0">
              <a:solidFill>
                <a:srgbClr val="002060"/>
              </a:solidFill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  <a:p>
            <a:endParaRPr lang="en-US" sz="2500" b="1" dirty="0">
              <a:solidFill>
                <a:srgbClr val="002060"/>
              </a:solidFill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  <a:p>
            <a:r>
              <a:rPr lang="en-US" sz="2500" b="1" dirty="0">
                <a:solidFill>
                  <a:srgbClr val="00206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ROE &lt;10	= Kurang </a:t>
            </a:r>
            <a:r>
              <a:rPr lang="en-US" sz="2500" b="1" dirty="0" err="1">
                <a:solidFill>
                  <a:srgbClr val="00206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Menarik</a:t>
            </a:r>
            <a:endParaRPr lang="en-US" sz="2500" b="1" dirty="0">
              <a:solidFill>
                <a:srgbClr val="002060"/>
              </a:solidFill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  <a:p>
            <a:r>
              <a:rPr lang="en-US" sz="2500" b="1" dirty="0">
                <a:solidFill>
                  <a:srgbClr val="00206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ROE &gt;10	= </a:t>
            </a:r>
            <a:r>
              <a:rPr lang="en-US" sz="2500" b="1" dirty="0" err="1">
                <a:solidFill>
                  <a:srgbClr val="00206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Menarik</a:t>
            </a:r>
            <a:endParaRPr lang="en-US" sz="2500" b="1" dirty="0">
              <a:solidFill>
                <a:srgbClr val="002060"/>
              </a:solidFill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  <a:p>
            <a:endParaRPr lang="en-US" sz="2500" b="1" dirty="0">
              <a:solidFill>
                <a:srgbClr val="002060"/>
              </a:solidFill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  <a:p>
            <a:pPr marL="168275" indent="0">
              <a:buNone/>
            </a:pP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2405594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8E2B82-320D-8AA3-CEF9-8362052CBE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64024"/>
            <a:ext cx="10515600" cy="5712939"/>
          </a:xfrm>
        </p:spPr>
        <p:txBody>
          <a:bodyPr/>
          <a:lstStyle/>
          <a:p>
            <a:r>
              <a:rPr lang="en-ID" dirty="0"/>
              <a:t>Update </a:t>
            </a:r>
            <a:r>
              <a:rPr lang="en-ID" dirty="0" err="1"/>
              <a:t>informasi</a:t>
            </a:r>
            <a:r>
              <a:rPr lang="en-ID" dirty="0"/>
              <a:t> </a:t>
            </a:r>
            <a:r>
              <a:rPr lang="en-ID" dirty="0" err="1"/>
              <a:t>secara</a:t>
            </a:r>
            <a:r>
              <a:rPr lang="en-ID" dirty="0"/>
              <a:t> </a:t>
            </a:r>
            <a:r>
              <a:rPr lang="en-ID" dirty="0" err="1"/>
              <a:t>makro</a:t>
            </a:r>
            <a:endParaRPr lang="en-ID" dirty="0"/>
          </a:p>
          <a:p>
            <a:pPr marL="0" indent="0">
              <a:buNone/>
            </a:pPr>
            <a:r>
              <a:rPr lang="en-ID" dirty="0"/>
              <a:t>Fama </a:t>
            </a:r>
            <a:r>
              <a:rPr lang="en-ID" dirty="0" err="1"/>
              <a:t>mendefinisikan</a:t>
            </a:r>
            <a:r>
              <a:rPr lang="en-ID" dirty="0"/>
              <a:t> pasar </a:t>
            </a:r>
            <a:r>
              <a:rPr lang="en-ID" dirty="0" err="1"/>
              <a:t>efisien</a:t>
            </a:r>
            <a:r>
              <a:rPr lang="en-ID" dirty="0"/>
              <a:t> </a:t>
            </a:r>
            <a:r>
              <a:rPr lang="en-ID" dirty="0" err="1"/>
              <a:t>sebagai</a:t>
            </a:r>
            <a:r>
              <a:rPr lang="en-ID" dirty="0"/>
              <a:t> pasar di mana </a:t>
            </a:r>
            <a:r>
              <a:rPr lang="en-ID" dirty="0" err="1"/>
              <a:t>harga</a:t>
            </a:r>
            <a:r>
              <a:rPr lang="en-ID" dirty="0"/>
              <a:t> </a:t>
            </a:r>
            <a:r>
              <a:rPr lang="en-ID" dirty="0" err="1"/>
              <a:t>saham</a:t>
            </a:r>
            <a:r>
              <a:rPr lang="en-ID" dirty="0"/>
              <a:t> </a:t>
            </a:r>
            <a:r>
              <a:rPr lang="en-ID" dirty="0" err="1"/>
              <a:t>mencerminkan</a:t>
            </a:r>
            <a:r>
              <a:rPr lang="en-ID" dirty="0"/>
              <a:t> </a:t>
            </a:r>
            <a:r>
              <a:rPr lang="en-ID" dirty="0" err="1"/>
              <a:t>semua</a:t>
            </a:r>
            <a:r>
              <a:rPr lang="en-ID" dirty="0"/>
              <a:t> </a:t>
            </a:r>
            <a:r>
              <a:rPr lang="en-ID" dirty="0" err="1"/>
              <a:t>informasi</a:t>
            </a:r>
            <a:r>
              <a:rPr lang="en-ID" dirty="0"/>
              <a:t> yang </a:t>
            </a:r>
            <a:r>
              <a:rPr lang="en-ID" dirty="0" err="1"/>
              <a:t>tersedia</a:t>
            </a:r>
            <a:endParaRPr lang="en-ID" dirty="0"/>
          </a:p>
          <a:p>
            <a:r>
              <a:rPr lang="en-ID" dirty="0"/>
              <a:t>Kuasi trend sectoral</a:t>
            </a:r>
          </a:p>
          <a:p>
            <a:pPr marL="0" indent="0">
              <a:buNone/>
            </a:pPr>
            <a:endParaRPr lang="en-ID" dirty="0"/>
          </a:p>
          <a:p>
            <a:pPr marL="0" indent="0">
              <a:buNone/>
            </a:pPr>
            <a:endParaRPr lang="en-ID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B99A714-8F69-4313-A8F0-6F93B3F305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0783" y="1836783"/>
            <a:ext cx="5021217" cy="502121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F46D86C-41AB-F7AC-F380-393B66FC27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09" b="14030"/>
          <a:stretch>
            <a:fillRect/>
          </a:stretch>
        </p:blipFill>
        <p:spPr>
          <a:xfrm>
            <a:off x="4176214" y="1794949"/>
            <a:ext cx="3367301" cy="5063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4663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05F369-6CB3-BF6B-0760-53AE41ED5F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3206" y="423081"/>
            <a:ext cx="10780594" cy="5753882"/>
          </a:xfrm>
        </p:spPr>
        <p:txBody>
          <a:bodyPr/>
          <a:lstStyle/>
          <a:p>
            <a:pPr marL="0" indent="0" algn="ctr">
              <a:buNone/>
            </a:pPr>
            <a:r>
              <a:rPr lang="en-ID" dirty="0" err="1"/>
              <a:t>Menurut</a:t>
            </a:r>
            <a:r>
              <a:rPr lang="en-ID" dirty="0"/>
              <a:t> para </a:t>
            </a:r>
            <a:r>
              <a:rPr lang="en-ID" dirty="0" err="1"/>
              <a:t>kritikus</a:t>
            </a:r>
            <a:r>
              <a:rPr lang="en-ID" dirty="0"/>
              <a:t> </a:t>
            </a:r>
            <a:r>
              <a:rPr lang="en-ID" dirty="0" err="1"/>
              <a:t>ini</a:t>
            </a:r>
            <a:r>
              <a:rPr lang="en-ID" dirty="0"/>
              <a:t>, </a:t>
            </a:r>
            <a:r>
              <a:rPr lang="en-ID" dirty="0" err="1"/>
              <a:t>harga</a:t>
            </a:r>
            <a:r>
              <a:rPr lang="en-ID" dirty="0"/>
              <a:t> </a:t>
            </a:r>
            <a:r>
              <a:rPr lang="en-ID" dirty="0" err="1"/>
              <a:t>saham</a:t>
            </a:r>
            <a:r>
              <a:rPr lang="en-ID" dirty="0"/>
              <a:t> </a:t>
            </a:r>
            <a:r>
              <a:rPr lang="en-ID" dirty="0" err="1"/>
              <a:t>sering</a:t>
            </a:r>
            <a:r>
              <a:rPr lang="en-ID" dirty="0"/>
              <a:t> kali </a:t>
            </a:r>
            <a:r>
              <a:rPr lang="en-ID" dirty="0" err="1"/>
              <a:t>terdistorsi</a:t>
            </a:r>
            <a:r>
              <a:rPr lang="en-ID" dirty="0"/>
              <a:t> oleh </a:t>
            </a:r>
            <a:r>
              <a:rPr lang="en-ID" dirty="0" err="1"/>
              <a:t>psikologi</a:t>
            </a:r>
            <a:r>
              <a:rPr lang="en-ID" dirty="0"/>
              <a:t> investor, </a:t>
            </a:r>
            <a:r>
              <a:rPr lang="en-ID" dirty="0" err="1"/>
              <a:t>seperti</a:t>
            </a:r>
            <a:r>
              <a:rPr lang="en-ID" dirty="0"/>
              <a:t> overconfidence, herding </a:t>
            </a:r>
            <a:r>
              <a:rPr lang="en-ID" dirty="0" err="1"/>
              <a:t>behavior</a:t>
            </a:r>
            <a:r>
              <a:rPr lang="en-ID" dirty="0"/>
              <a:t>, dan bias </a:t>
            </a:r>
            <a:r>
              <a:rPr lang="en-ID" dirty="0" err="1"/>
              <a:t>kognitif</a:t>
            </a:r>
            <a:r>
              <a:rPr lang="en-ID" dirty="0"/>
              <a:t> </a:t>
            </a:r>
            <a:r>
              <a:rPr lang="en-ID" dirty="0" err="1"/>
              <a:t>lainnya</a:t>
            </a:r>
            <a:r>
              <a:rPr lang="en-ID" dirty="0"/>
              <a:t> (Tversky &amp; Kahneman, 1978).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1677644-6665-05F2-F7D8-BA764D2CA4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313" y="1651379"/>
            <a:ext cx="9711373" cy="5071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7857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5A5A68-41A1-DD6C-3E0B-19109D6CFF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3CDCC17-D1FC-C2D3-3298-178A0CC7BD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64980" cy="6858000"/>
          </a:xfrm>
        </p:spPr>
      </p:pic>
    </p:spTree>
    <p:extLst>
      <p:ext uri="{BB962C8B-B14F-4D97-AF65-F5344CB8AC3E}">
        <p14:creationId xmlns:p14="http://schemas.microsoft.com/office/powerpoint/2010/main" val="27038910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B13F9C-1FC0-E8F2-6A30-92530593EF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Candlesticks</a:t>
            </a:r>
            <a:endParaRPr lang="en-ID" b="1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0090880-7ECE-1FBC-1E84-8B9B18423A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9427" y="1685811"/>
            <a:ext cx="5774570" cy="5172189"/>
          </a:xfrm>
        </p:spPr>
      </p:pic>
    </p:spTree>
    <p:extLst>
      <p:ext uri="{BB962C8B-B14F-4D97-AF65-F5344CB8AC3E}">
        <p14:creationId xmlns:p14="http://schemas.microsoft.com/office/powerpoint/2010/main" val="20510498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2371FF-267E-0B69-3416-8C94187202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ARAH &amp; CYCLE</a:t>
            </a:r>
            <a:endParaRPr lang="en-ID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3B65D52-7263-B3B6-4723-997176B563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59" y="1364776"/>
            <a:ext cx="10542141" cy="4948139"/>
          </a:xfrm>
        </p:spPr>
      </p:pic>
    </p:spTree>
    <p:extLst>
      <p:ext uri="{BB962C8B-B14F-4D97-AF65-F5344CB8AC3E}">
        <p14:creationId xmlns:p14="http://schemas.microsoft.com/office/powerpoint/2010/main" val="25031587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8BA884-CFDF-F82D-4754-F90BD23D9C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30" y="250031"/>
            <a:ext cx="8838063" cy="1325563"/>
          </a:xfrm>
        </p:spPr>
        <p:txBody>
          <a:bodyPr/>
          <a:lstStyle/>
          <a:p>
            <a:r>
              <a:rPr lang="en-US" b="1" dirty="0"/>
              <a:t>Support &amp; Resistance</a:t>
            </a:r>
            <a:endParaRPr lang="en-ID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790A5D-286D-7224-9E5C-4DEFACB34B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1D3E813-A117-3C94-1302-E608FC7B7FB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14"/>
          <a:stretch/>
        </p:blipFill>
        <p:spPr>
          <a:xfrm>
            <a:off x="5299652" y="0"/>
            <a:ext cx="6892348" cy="3864659"/>
          </a:xfrm>
          <a:prstGeom prst="rect">
            <a:avLst/>
          </a:prstGeom>
        </p:spPr>
      </p:pic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E4836B02-47F2-75CF-E493-AD141B6F29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9780" y="3484661"/>
            <a:ext cx="6682220" cy="3373339"/>
          </a:xfrm>
          <a:prstGeom prst="rect">
            <a:avLst/>
          </a:prstGeom>
        </p:spPr>
      </p:pic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id="{0529DAD0-EDC5-F34C-AD7C-B0DC7ABC35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85"/>
          <a:stretch>
            <a:fillRect/>
          </a:stretch>
        </p:blipFill>
        <p:spPr>
          <a:xfrm>
            <a:off x="32982" y="1998519"/>
            <a:ext cx="5726373" cy="3276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4135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EB07E-B3BA-4DB7-6B5F-4B5C8C0D17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2065" y="0"/>
            <a:ext cx="4775578" cy="614149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PATTERN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775C0D-8B7F-ED14-2E6E-189D614F8D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586854"/>
            <a:ext cx="10515600" cy="1228224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dirty="0"/>
              <a:t>Chart pattern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implementasi</a:t>
            </a:r>
            <a:r>
              <a:rPr lang="en-US" dirty="0"/>
              <a:t> </a:t>
            </a:r>
            <a:r>
              <a:rPr lang="en-US" dirty="0" err="1"/>
              <a:t>prinsip</a:t>
            </a:r>
            <a:r>
              <a:rPr lang="en-US" dirty="0"/>
              <a:t> </a:t>
            </a:r>
            <a:r>
              <a:rPr lang="en-US" dirty="0" err="1"/>
              <a:t>dasar</a:t>
            </a:r>
            <a:r>
              <a:rPr lang="en-US" dirty="0"/>
              <a:t> Dow Theory yang </a:t>
            </a:r>
            <a:r>
              <a:rPr lang="en-US" dirty="0" err="1"/>
              <a:t>mengatakan</a:t>
            </a:r>
            <a:r>
              <a:rPr lang="en-US" dirty="0"/>
              <a:t> </a:t>
            </a:r>
            <a:r>
              <a:rPr lang="en-US" dirty="0" err="1"/>
              <a:t>bahwa</a:t>
            </a:r>
            <a:r>
              <a:rPr lang="en-US" dirty="0"/>
              <a:t> </a:t>
            </a:r>
            <a:r>
              <a:rPr lang="en-US" dirty="0" err="1"/>
              <a:t>harga</a:t>
            </a:r>
            <a:r>
              <a:rPr lang="en-US" dirty="0"/>
              <a:t> </a:t>
            </a:r>
            <a:r>
              <a:rPr lang="en-US" dirty="0" err="1"/>
              <a:t>saham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terus</a:t>
            </a:r>
            <a:r>
              <a:rPr lang="en-US" dirty="0"/>
              <a:t> </a:t>
            </a:r>
            <a:r>
              <a:rPr lang="en-US" dirty="0" err="1"/>
              <a:t>berulang</a:t>
            </a:r>
            <a:r>
              <a:rPr lang="en-US" dirty="0"/>
              <a:t> </a:t>
            </a:r>
            <a:r>
              <a:rPr lang="en-US" dirty="0" err="1"/>
              <a:t>hingga</a:t>
            </a:r>
            <a:r>
              <a:rPr lang="en-US" dirty="0"/>
              <a:t> </a:t>
            </a:r>
            <a:r>
              <a:rPr lang="en-US" dirty="0" err="1"/>
              <a:t>membentuk</a:t>
            </a:r>
            <a:r>
              <a:rPr lang="en-US" dirty="0"/>
              <a:t> </a:t>
            </a:r>
            <a:r>
              <a:rPr lang="en-US" dirty="0" err="1"/>
              <a:t>pola-pola</a:t>
            </a:r>
            <a:r>
              <a:rPr lang="en-US" dirty="0"/>
              <a:t> </a:t>
            </a:r>
            <a:r>
              <a:rPr lang="en-US" dirty="0" err="1"/>
              <a:t>tertentu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“</a:t>
            </a:r>
            <a:r>
              <a:rPr lang="en-US" i="1" dirty="0"/>
              <a:t>history repeats itself</a:t>
            </a:r>
            <a:r>
              <a:rPr lang="en-US" dirty="0"/>
              <a:t>”.</a:t>
            </a: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3CD76837-7179-3B27-90C1-EC9F2A2B29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651301"/>
            <a:ext cx="12192000" cy="5206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5701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81E8E9-CB18-079A-2A36-258DD0F094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2791" y="539300"/>
            <a:ext cx="1004248" cy="4725490"/>
          </a:xfrm>
        </p:spPr>
        <p:txBody>
          <a:bodyPr>
            <a:normAutofit/>
          </a:bodyPr>
          <a:lstStyle/>
          <a:p>
            <a:r>
              <a:rPr lang="en-US" b="1" dirty="0"/>
              <a:t>P</a:t>
            </a:r>
            <a:br>
              <a:rPr lang="en-US" b="1" dirty="0"/>
            </a:br>
            <a:r>
              <a:rPr lang="en-US" b="1" dirty="0"/>
              <a:t>A</a:t>
            </a:r>
            <a:br>
              <a:rPr lang="en-US" b="1" dirty="0"/>
            </a:br>
            <a:r>
              <a:rPr lang="en-US" b="1" dirty="0"/>
              <a:t>T</a:t>
            </a:r>
            <a:br>
              <a:rPr lang="en-US" b="1" dirty="0"/>
            </a:br>
            <a:r>
              <a:rPr lang="en-US" b="1" dirty="0" err="1"/>
              <a:t>T</a:t>
            </a:r>
            <a:br>
              <a:rPr lang="en-US" b="1" dirty="0"/>
            </a:br>
            <a:r>
              <a:rPr lang="en-US" b="1" dirty="0"/>
              <a:t>E</a:t>
            </a:r>
            <a:br>
              <a:rPr lang="en-US" b="1" dirty="0"/>
            </a:br>
            <a:r>
              <a:rPr lang="en-US" b="1" dirty="0"/>
              <a:t>R</a:t>
            </a:r>
            <a:br>
              <a:rPr lang="en-US" b="1" dirty="0"/>
            </a:br>
            <a:r>
              <a:rPr lang="en-US" b="1" dirty="0"/>
              <a:t>N</a:t>
            </a:r>
            <a:endParaRPr lang="en-ID" b="1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E219727-BEC4-CC89-0D1D-DD3C55E11D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2825" y="439960"/>
            <a:ext cx="4353635" cy="6052915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A051323-35F3-8337-2DD1-672AF0C567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080" y="539300"/>
            <a:ext cx="4863152" cy="5779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0623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FE020B-EA57-9AD7-747B-2F68A9D58E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73BE85E-C804-81AC-2423-117451DC57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876" y="743803"/>
            <a:ext cx="11177405" cy="5370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1797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5CACA2-B252-39EC-9944-4BA5826330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ID" dirty="0"/>
              <a:t>“in this economy, </a:t>
            </a:r>
            <a:r>
              <a:rPr lang="en-ID" dirty="0" err="1"/>
              <a:t>mungkin</a:t>
            </a:r>
            <a:r>
              <a:rPr lang="en-ID" dirty="0"/>
              <a:t> </a:t>
            </a:r>
            <a:r>
              <a:rPr lang="en-ID" dirty="0" err="1"/>
              <a:t>akan</a:t>
            </a:r>
            <a:r>
              <a:rPr lang="en-ID" dirty="0"/>
              <a:t> </a:t>
            </a:r>
            <a:r>
              <a:rPr lang="en-ID" dirty="0" err="1"/>
              <a:t>terasa</a:t>
            </a:r>
            <a:r>
              <a:rPr lang="en-ID" dirty="0"/>
              <a:t> </a:t>
            </a:r>
            <a:r>
              <a:rPr lang="en-ID" dirty="0" err="1"/>
              <a:t>lebih</a:t>
            </a:r>
            <a:r>
              <a:rPr lang="en-ID" dirty="0"/>
              <a:t> </a:t>
            </a:r>
            <a:r>
              <a:rPr lang="en-ID" dirty="0" err="1"/>
              <a:t>sulit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membangun</a:t>
            </a:r>
            <a:r>
              <a:rPr lang="en-ID" dirty="0"/>
              <a:t> </a:t>
            </a:r>
            <a:r>
              <a:rPr lang="en-ID" dirty="0" err="1"/>
              <a:t>kekayaan</a:t>
            </a:r>
            <a:r>
              <a:rPr lang="en-ID" dirty="0"/>
              <a:t> </a:t>
            </a:r>
            <a:r>
              <a:rPr lang="en-ID" dirty="0" err="1"/>
              <a:t>dibandingkan</a:t>
            </a:r>
            <a:r>
              <a:rPr lang="en-ID" dirty="0"/>
              <a:t> </a:t>
            </a:r>
            <a:r>
              <a:rPr lang="en-ID" dirty="0" err="1"/>
              <a:t>generasi</a:t>
            </a:r>
            <a:r>
              <a:rPr lang="en-ID" dirty="0"/>
              <a:t> </a:t>
            </a:r>
            <a:r>
              <a:rPr lang="en-ID" dirty="0" err="1"/>
              <a:t>sebelumnya</a:t>
            </a:r>
            <a:r>
              <a:rPr lang="en-ID" dirty="0"/>
              <a:t>, </a:t>
            </a:r>
            <a:r>
              <a:rPr lang="en-ID" dirty="0" err="1"/>
              <a:t>karena</a:t>
            </a:r>
            <a:r>
              <a:rPr lang="en-ID" dirty="0"/>
              <a:t> </a:t>
            </a:r>
            <a:r>
              <a:rPr lang="en-ID" dirty="0" err="1"/>
              <a:t>lebih</a:t>
            </a:r>
            <a:r>
              <a:rPr lang="en-ID" dirty="0"/>
              <a:t> </a:t>
            </a:r>
            <a:r>
              <a:rPr lang="en-ID" dirty="0" err="1"/>
              <a:t>dihadapkan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berbagai</a:t>
            </a:r>
            <a:r>
              <a:rPr lang="en-ID" dirty="0"/>
              <a:t> </a:t>
            </a:r>
            <a:r>
              <a:rPr lang="en-ID" dirty="0" err="1"/>
              <a:t>krisis</a:t>
            </a:r>
            <a:r>
              <a:rPr lang="en-ID" dirty="0"/>
              <a:t> </a:t>
            </a:r>
            <a:r>
              <a:rPr lang="en-ID" dirty="0" err="1"/>
              <a:t>ekonomi</a:t>
            </a:r>
            <a:r>
              <a:rPr lang="en-ID" dirty="0"/>
              <a:t>, </a:t>
            </a:r>
            <a:r>
              <a:rPr lang="en-ID" dirty="0" err="1"/>
              <a:t>peningkatan</a:t>
            </a:r>
            <a:r>
              <a:rPr lang="en-ID" dirty="0"/>
              <a:t> </a:t>
            </a:r>
            <a:r>
              <a:rPr lang="en-ID" dirty="0" err="1"/>
              <a:t>gaji</a:t>
            </a:r>
            <a:r>
              <a:rPr lang="en-ID" dirty="0"/>
              <a:t> yang </a:t>
            </a: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sebanding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peningkatan</a:t>
            </a:r>
            <a:r>
              <a:rPr lang="en-ID" dirty="0"/>
              <a:t> </a:t>
            </a:r>
            <a:r>
              <a:rPr lang="en-ID" dirty="0" err="1"/>
              <a:t>kebutuhan</a:t>
            </a:r>
            <a:r>
              <a:rPr lang="en-ID" dirty="0"/>
              <a:t> </a:t>
            </a:r>
            <a:r>
              <a:rPr lang="en-ID" dirty="0" err="1"/>
              <a:t>hidup</a:t>
            </a:r>
            <a:r>
              <a:rPr lang="en-ID" dirty="0"/>
              <a:t>, </a:t>
            </a:r>
            <a:r>
              <a:rPr lang="en-ID" dirty="0" err="1"/>
              <a:t>kemudahan</a:t>
            </a:r>
            <a:r>
              <a:rPr lang="en-ID" dirty="0"/>
              <a:t> </a:t>
            </a:r>
            <a:r>
              <a:rPr lang="en-ID" dirty="0" err="1"/>
              <a:t>pinjaman</a:t>
            </a:r>
            <a:r>
              <a:rPr lang="en-ID" dirty="0"/>
              <a:t> financial yang </a:t>
            </a:r>
            <a:r>
              <a:rPr lang="en-ID" dirty="0" err="1"/>
              <a:t>tanpa</a:t>
            </a:r>
            <a:r>
              <a:rPr lang="en-ID" dirty="0"/>
              <a:t> </a:t>
            </a:r>
            <a:r>
              <a:rPr lang="en-ID" dirty="0" err="1"/>
              <a:t>disadari</a:t>
            </a:r>
            <a:r>
              <a:rPr lang="en-ID" dirty="0"/>
              <a:t> </a:t>
            </a:r>
            <a:r>
              <a:rPr lang="en-ID" dirty="0" err="1"/>
              <a:t>malah</a:t>
            </a:r>
            <a:r>
              <a:rPr lang="en-ID" dirty="0"/>
              <a:t> </a:t>
            </a:r>
            <a:r>
              <a:rPr lang="en-ID" dirty="0" err="1"/>
              <a:t>merusak</a:t>
            </a:r>
            <a:r>
              <a:rPr lang="en-ID" dirty="0"/>
              <a:t> </a:t>
            </a:r>
            <a:r>
              <a:rPr lang="en-ID" dirty="0" err="1"/>
              <a:t>kondisi</a:t>
            </a:r>
            <a:r>
              <a:rPr lang="en-ID" dirty="0"/>
              <a:t> </a:t>
            </a:r>
            <a:r>
              <a:rPr lang="en-ID" dirty="0" err="1"/>
              <a:t>ekonomi</a:t>
            </a:r>
            <a:r>
              <a:rPr lang="en-ID" dirty="0"/>
              <a:t> </a:t>
            </a:r>
            <a:r>
              <a:rPr lang="en-ID" dirty="0" err="1"/>
              <a:t>individu</a:t>
            </a:r>
            <a:r>
              <a:rPr lang="en-ID" dirty="0"/>
              <a:t>. Tapi </a:t>
            </a:r>
            <a:r>
              <a:rPr lang="en-ID" dirty="0" err="1"/>
              <a:t>perlu</a:t>
            </a:r>
            <a:r>
              <a:rPr lang="en-ID" dirty="0"/>
              <a:t> Anda </a:t>
            </a:r>
            <a:r>
              <a:rPr lang="en-ID" dirty="0" err="1"/>
              <a:t>ketahui</a:t>
            </a:r>
            <a:r>
              <a:rPr lang="en-ID" dirty="0"/>
              <a:t> </a:t>
            </a:r>
            <a:r>
              <a:rPr lang="en-ID" dirty="0" err="1"/>
              <a:t>kehidupan</a:t>
            </a:r>
            <a:r>
              <a:rPr lang="en-ID" dirty="0"/>
              <a:t> </a:t>
            </a:r>
            <a:r>
              <a:rPr lang="en-ID" dirty="0" err="1"/>
              <a:t>saat</a:t>
            </a:r>
            <a:r>
              <a:rPr lang="en-ID" dirty="0"/>
              <a:t> </a:t>
            </a:r>
            <a:r>
              <a:rPr lang="en-ID" dirty="0" err="1"/>
              <a:t>ini</a:t>
            </a:r>
            <a:r>
              <a:rPr lang="en-ID" dirty="0"/>
              <a:t> </a:t>
            </a:r>
            <a:r>
              <a:rPr lang="en-ID" dirty="0" err="1"/>
              <a:t>jauh</a:t>
            </a:r>
            <a:r>
              <a:rPr lang="en-ID" dirty="0"/>
              <a:t> </a:t>
            </a:r>
            <a:r>
              <a:rPr lang="en-ID" dirty="0" err="1"/>
              <a:t>lebih</a:t>
            </a:r>
            <a:r>
              <a:rPr lang="en-ID" dirty="0"/>
              <a:t> </a:t>
            </a:r>
            <a:r>
              <a:rPr lang="en-ID" dirty="0" err="1"/>
              <a:t>diuntungkan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adanya</a:t>
            </a:r>
            <a:r>
              <a:rPr lang="en-ID" dirty="0"/>
              <a:t> </a:t>
            </a:r>
            <a:r>
              <a:rPr lang="en-ID" dirty="0" err="1"/>
              <a:t>banyak</a:t>
            </a:r>
            <a:r>
              <a:rPr lang="en-ID" dirty="0"/>
              <a:t> </a:t>
            </a:r>
            <a:r>
              <a:rPr lang="en-ID" dirty="0" err="1"/>
              <a:t>opsi</a:t>
            </a:r>
            <a:r>
              <a:rPr lang="en-ID" dirty="0"/>
              <a:t> </a:t>
            </a:r>
            <a:r>
              <a:rPr lang="en-ID" dirty="0" err="1"/>
              <a:t>investasi</a:t>
            </a:r>
            <a:r>
              <a:rPr lang="en-ID" dirty="0"/>
              <a:t>, </a:t>
            </a:r>
            <a:r>
              <a:rPr lang="en-ID" dirty="0" err="1"/>
              <a:t>asuransi</a:t>
            </a:r>
            <a:r>
              <a:rPr lang="en-ID" dirty="0"/>
              <a:t> </a:t>
            </a:r>
            <a:r>
              <a:rPr lang="en-ID" dirty="0" err="1"/>
              <a:t>serta</a:t>
            </a:r>
            <a:r>
              <a:rPr lang="en-ID" dirty="0"/>
              <a:t> </a:t>
            </a:r>
            <a:r>
              <a:rPr lang="en-ID" dirty="0" err="1"/>
              <a:t>melakukan</a:t>
            </a:r>
            <a:r>
              <a:rPr lang="en-ID" dirty="0"/>
              <a:t> </a:t>
            </a:r>
            <a:r>
              <a:rPr lang="en-ID" dirty="0" err="1"/>
              <a:t>pekerjaan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mudah</a:t>
            </a:r>
            <a:r>
              <a:rPr lang="en-ID" dirty="0"/>
              <a:t>"</a:t>
            </a:r>
          </a:p>
        </p:txBody>
      </p:sp>
    </p:spTree>
    <p:extLst>
      <p:ext uri="{BB962C8B-B14F-4D97-AF65-F5344CB8AC3E}">
        <p14:creationId xmlns:p14="http://schemas.microsoft.com/office/powerpoint/2010/main" val="23943178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93EE91-708E-3412-2935-0440A12B1F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2099" y="447011"/>
            <a:ext cx="3392606" cy="1325563"/>
          </a:xfrm>
        </p:spPr>
        <p:txBody>
          <a:bodyPr/>
          <a:lstStyle/>
          <a:p>
            <a:r>
              <a:rPr lang="en-US" b="1" dirty="0"/>
              <a:t>Price &amp; Volume</a:t>
            </a:r>
            <a:endParaRPr lang="en-ID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CFD6A00-10F8-E60A-BE80-0CE0ED71670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424" t="19380" r="32675" b="22545"/>
          <a:stretch>
            <a:fillRect/>
          </a:stretch>
        </p:blipFill>
        <p:spPr>
          <a:xfrm>
            <a:off x="3759189" y="122830"/>
            <a:ext cx="8432811" cy="6735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9813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6301E1-1B0F-EFD0-761E-FF59E3C62D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Money Management</a:t>
            </a:r>
            <a:endParaRPr lang="en-ID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5D4800-95FF-8C25-0B6E-113C8FA86B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D" dirty="0" err="1"/>
              <a:t>Penerapan</a:t>
            </a:r>
            <a:r>
              <a:rPr lang="en-ID" dirty="0"/>
              <a:t> Strategi Trading</a:t>
            </a:r>
            <a:endParaRPr lang="en-US" dirty="0"/>
          </a:p>
          <a:p>
            <a:r>
              <a:rPr lang="en-US" dirty="0" err="1"/>
              <a:t>Tentukan</a:t>
            </a:r>
            <a:r>
              <a:rPr lang="en-US" dirty="0"/>
              <a:t>! (Target Profit, Stop Loss, </a:t>
            </a:r>
            <a:r>
              <a:rPr lang="en-US" dirty="0" err="1"/>
              <a:t>Toleransi</a:t>
            </a:r>
            <a:r>
              <a:rPr lang="en-US" dirty="0"/>
              <a:t> Risk)</a:t>
            </a:r>
          </a:p>
          <a:p>
            <a:r>
              <a:rPr lang="en-ID" dirty="0" err="1"/>
              <a:t>Diversifikasi</a:t>
            </a:r>
            <a:r>
              <a:rPr lang="en-ID" dirty="0"/>
              <a:t> </a:t>
            </a:r>
            <a:r>
              <a:rPr lang="en-ID" dirty="0" err="1"/>
              <a:t>Portofolio</a:t>
            </a:r>
            <a:endParaRPr lang="en-ID" dirty="0"/>
          </a:p>
          <a:p>
            <a:r>
              <a:rPr lang="en-ID" dirty="0" err="1"/>
              <a:t>Menyesuaikan</a:t>
            </a:r>
            <a:r>
              <a:rPr lang="en-ID" dirty="0"/>
              <a:t> </a:t>
            </a:r>
            <a:r>
              <a:rPr lang="en-ID" dirty="0" err="1"/>
              <a:t>Ukuran</a:t>
            </a:r>
            <a:r>
              <a:rPr lang="en-ID" dirty="0"/>
              <a:t> Lot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Kondisi</a:t>
            </a:r>
            <a:r>
              <a:rPr lang="en-ID" dirty="0"/>
              <a:t> Pasar dan Modal </a:t>
            </a:r>
          </a:p>
          <a:p>
            <a:r>
              <a:rPr lang="en-ID" dirty="0" err="1"/>
              <a:t>Evaluasi</a:t>
            </a:r>
            <a:r>
              <a:rPr lang="en-ID" dirty="0"/>
              <a:t> dan </a:t>
            </a:r>
            <a:r>
              <a:rPr lang="en-ID" dirty="0" err="1"/>
              <a:t>Penyesuaian</a:t>
            </a:r>
            <a:r>
              <a:rPr lang="en-ID" dirty="0"/>
              <a:t> </a:t>
            </a:r>
            <a:r>
              <a:rPr lang="en-ID" dirty="0" err="1"/>
              <a:t>Berkala</a:t>
            </a:r>
            <a:endParaRPr lang="en-ID" dirty="0"/>
          </a:p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40660656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300B78-C076-0863-31A2-9153FC351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C21913-8AA8-C871-812A-5146DD1CDE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C5E34BA-E44F-55B1-1F64-BC2E1CC6E8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35640"/>
            <a:ext cx="12172748" cy="4789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6084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4041CC-348F-4A35-1CBB-99A55FB69F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92E7C35-1EDD-E524-DBC1-A066FF58D5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27" b="9367"/>
          <a:stretch>
            <a:fillRect/>
          </a:stretch>
        </p:blipFill>
        <p:spPr>
          <a:xfrm>
            <a:off x="4331746" y="-1"/>
            <a:ext cx="3788671" cy="663483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5F38F4C-4412-67CB-669F-1E898931C5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02" b="2985"/>
          <a:stretch>
            <a:fillRect/>
          </a:stretch>
        </p:blipFill>
        <p:spPr>
          <a:xfrm>
            <a:off x="8120417" y="0"/>
            <a:ext cx="4071583" cy="699529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FEE2CDE-7EAD-7B5B-0A2C-0905342C06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13" b="11243"/>
          <a:stretch>
            <a:fillRect/>
          </a:stretch>
        </p:blipFill>
        <p:spPr>
          <a:xfrm>
            <a:off x="0" y="0"/>
            <a:ext cx="433174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1565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A6F45E-7C02-D2FF-96AC-9C6A1306B0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50A5F96-84A3-4506-5E85-A8EFC06B69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107" y="22411"/>
            <a:ext cx="12232107" cy="6835589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80F127-1DEC-CAF7-3CCE-F9361CACA9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2597" y="1478282"/>
            <a:ext cx="10515600" cy="4351338"/>
          </a:xfrm>
        </p:spPr>
        <p:txBody>
          <a:bodyPr/>
          <a:lstStyle/>
          <a:p>
            <a:pPr marL="0" indent="0"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dirty="0">
                <a:latin typeface="Berlin Sans FB" panose="020E0602020502020306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“Teori pasar </a:t>
            </a:r>
            <a:r>
              <a:rPr lang="en-US" dirty="0" err="1">
                <a:latin typeface="Berlin Sans FB" panose="020E0602020502020306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persaingan</a:t>
            </a:r>
            <a:r>
              <a:rPr lang="en-US" dirty="0">
                <a:latin typeface="Berlin Sans FB" panose="020E0602020502020306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Berlin Sans FB" panose="020E0602020502020306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sempurna</a:t>
            </a:r>
            <a:r>
              <a:rPr lang="en-US" dirty="0">
                <a:latin typeface="Berlin Sans FB" panose="020E0602020502020306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Berlin Sans FB" panose="020E0602020502020306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mengatakan</a:t>
            </a:r>
            <a:r>
              <a:rPr lang="en-US" dirty="0">
                <a:latin typeface="Berlin Sans FB" panose="020E0602020502020306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Berlin Sans FB" panose="020E0602020502020306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bahwa</a:t>
            </a:r>
            <a:r>
              <a:rPr lang="en-US" dirty="0">
                <a:latin typeface="Berlin Sans FB" panose="020E0602020502020306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Berlin Sans FB" panose="020E0602020502020306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keseimbangan</a:t>
            </a:r>
            <a:r>
              <a:rPr lang="en-US" dirty="0">
                <a:latin typeface="Berlin Sans FB" panose="020E0602020502020306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pasar </a:t>
            </a:r>
            <a:r>
              <a:rPr lang="en-US" dirty="0" err="1">
                <a:latin typeface="Berlin Sans FB" panose="020E0602020502020306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terjadi</a:t>
            </a:r>
            <a:r>
              <a:rPr lang="en-US" dirty="0">
                <a:latin typeface="Berlin Sans FB" panose="020E0602020502020306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Berlin Sans FB" panose="020E0602020502020306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karena</a:t>
            </a:r>
            <a:r>
              <a:rPr lang="en-US" dirty="0">
                <a:latin typeface="Berlin Sans FB" panose="020E0602020502020306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Berlin Sans FB" panose="020E0602020502020306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adanya</a:t>
            </a:r>
            <a:r>
              <a:rPr lang="en-US" dirty="0">
                <a:latin typeface="Berlin Sans FB" panose="020E0602020502020306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>
                <a:latin typeface="Berlin Sans FB" panose="020E0602020502020306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invisible hand</a:t>
            </a:r>
            <a:r>
              <a:rPr lang="en-US" dirty="0">
                <a:latin typeface="Berlin Sans FB" panose="020E0602020502020306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Berlin Sans FB" panose="020E0602020502020306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seperti</a:t>
            </a:r>
            <a:r>
              <a:rPr lang="en-US" dirty="0">
                <a:latin typeface="Berlin Sans FB" panose="020E0602020502020306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Berlin Sans FB" panose="020E0602020502020306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halnya</a:t>
            </a:r>
            <a:r>
              <a:rPr lang="en-US" dirty="0">
                <a:latin typeface="Berlin Sans FB" panose="020E0602020502020306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pasar modal. Tidak </a:t>
            </a:r>
            <a:r>
              <a:rPr lang="en-US" dirty="0" err="1">
                <a:latin typeface="Berlin Sans FB" panose="020E0602020502020306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ada</a:t>
            </a:r>
            <a:r>
              <a:rPr lang="en-US" dirty="0">
                <a:latin typeface="Berlin Sans FB" panose="020E0602020502020306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Berlin Sans FB" panose="020E0602020502020306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analisis</a:t>
            </a:r>
            <a:r>
              <a:rPr lang="en-US" dirty="0">
                <a:latin typeface="Berlin Sans FB" panose="020E0602020502020306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yang PASTI UNTUNG </a:t>
            </a:r>
            <a:r>
              <a:rPr lang="en-US" dirty="0" err="1">
                <a:latin typeface="Berlin Sans FB" panose="020E0602020502020306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karena</a:t>
            </a:r>
            <a:r>
              <a:rPr lang="en-US" dirty="0">
                <a:latin typeface="Berlin Sans FB" panose="020E0602020502020306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Berlin Sans FB" panose="020E0602020502020306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sifat</a:t>
            </a:r>
            <a:r>
              <a:rPr lang="en-US" dirty="0">
                <a:latin typeface="Berlin Sans FB" panose="020E0602020502020306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Berlin Sans FB" panose="020E0602020502020306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US" dirty="0">
                <a:latin typeface="Berlin Sans FB" panose="020E0602020502020306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Berlin Sans FB" panose="020E0602020502020306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analisis</a:t>
            </a:r>
            <a:r>
              <a:rPr lang="en-US" dirty="0">
                <a:latin typeface="Berlin Sans FB" panose="020E0602020502020306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Berlin Sans FB" panose="020E0602020502020306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itu</a:t>
            </a:r>
            <a:r>
              <a:rPr lang="en-US" dirty="0">
                <a:latin typeface="Berlin Sans FB" panose="020E0602020502020306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Berlin Sans FB" panose="020E0602020502020306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mendekatkan</a:t>
            </a:r>
            <a:r>
              <a:rPr lang="en-US" dirty="0">
                <a:latin typeface="Berlin Sans FB" panose="020E0602020502020306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Berlin Sans FB" panose="020E0602020502020306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diri</a:t>
            </a:r>
            <a:r>
              <a:rPr lang="en-US" dirty="0">
                <a:latin typeface="Berlin Sans FB" panose="020E0602020502020306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Berlin Sans FB" panose="020E0602020502020306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kepada</a:t>
            </a:r>
            <a:r>
              <a:rPr lang="en-US" dirty="0">
                <a:latin typeface="Berlin Sans FB" panose="020E0602020502020306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Berlin Sans FB" panose="020E0602020502020306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kemungkinan</a:t>
            </a:r>
            <a:r>
              <a:rPr lang="en-US" dirty="0">
                <a:latin typeface="Berlin Sans FB" panose="020E0602020502020306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Berlin Sans FB" panose="020E0602020502020306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kebenaran</a:t>
            </a:r>
            <a:r>
              <a:rPr lang="en-US" dirty="0">
                <a:latin typeface="Berlin Sans FB" panose="020E0602020502020306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dirty="0" err="1">
                <a:latin typeface="Berlin Sans FB" panose="020E0602020502020306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sesungguhnya</a:t>
            </a:r>
            <a:r>
              <a:rPr lang="en-US" dirty="0">
                <a:latin typeface="Berlin Sans FB" panose="020E0602020502020306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Berlin Sans FB" panose="020E0602020502020306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bukan</a:t>
            </a:r>
            <a:r>
              <a:rPr lang="en-US" dirty="0">
                <a:latin typeface="Berlin Sans FB" panose="020E0602020502020306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Berlin Sans FB" panose="020E0602020502020306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mencari</a:t>
            </a:r>
            <a:r>
              <a:rPr lang="en-US" dirty="0">
                <a:latin typeface="Berlin Sans FB" panose="020E0602020502020306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Berlin Sans FB" panose="020E0602020502020306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nilai</a:t>
            </a:r>
            <a:r>
              <a:rPr lang="en-US" dirty="0">
                <a:latin typeface="Berlin Sans FB" panose="020E0602020502020306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Berlin Sans FB" panose="020E0602020502020306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pasti</a:t>
            </a:r>
            <a:r>
              <a:rPr lang="en-US" dirty="0">
                <a:latin typeface="Berlin Sans FB" panose="020E0602020502020306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dirty="0" err="1">
                <a:latin typeface="Berlin Sans FB" panose="020E0602020502020306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sesungguhnya</a:t>
            </a:r>
            <a:r>
              <a:rPr lang="en-US" dirty="0">
                <a:latin typeface="Berlin Sans FB" panose="020E0602020502020306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Berlin Sans FB" panose="020E0602020502020306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tidak</a:t>
            </a:r>
            <a:r>
              <a:rPr lang="en-US" dirty="0">
                <a:latin typeface="Berlin Sans FB" panose="020E0602020502020306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Berlin Sans FB" panose="020E0602020502020306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pernah</a:t>
            </a:r>
            <a:r>
              <a:rPr lang="en-US" dirty="0">
                <a:latin typeface="Berlin Sans FB" panose="020E0602020502020306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Berlin Sans FB" panose="020E0602020502020306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ada</a:t>
            </a:r>
            <a:r>
              <a:rPr lang="en-US" dirty="0">
                <a:latin typeface="Berlin Sans FB" panose="020E0602020502020306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Berlin Sans FB" panose="020E0602020502020306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nilai</a:t>
            </a:r>
            <a:r>
              <a:rPr lang="en-US" dirty="0">
                <a:latin typeface="Berlin Sans FB" panose="020E0602020502020306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Berlin Sans FB" panose="020E0602020502020306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pasti</a:t>
            </a:r>
            <a:r>
              <a:rPr lang="en-US" dirty="0">
                <a:latin typeface="Berlin Sans FB" panose="020E0602020502020306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Berlin Sans FB" panose="020E0602020502020306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dirty="0">
                <a:latin typeface="Berlin Sans FB" panose="020E0602020502020306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bursa)”</a:t>
            </a:r>
            <a:endParaRPr lang="en-ID" dirty="0">
              <a:latin typeface="Berlin Sans FB" panose="020E0602020502020306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dirty="0">
                <a:latin typeface="Berlin Sans FB" panose="020E0602020502020306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--NA--</a:t>
            </a:r>
            <a:endParaRPr lang="en-ID" dirty="0">
              <a:latin typeface="Berlin Sans FB" panose="020E0602020502020306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6636361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8DAA50-2875-3900-7E4B-5A039852E2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Franklin Gothic Book" panose="020B0503020102020204" pitchFamily="34" charset="0"/>
                <a:cs typeface="Segoe UI" panose="020B0502040204020203" pitchFamily="34" charset="0"/>
              </a:rPr>
              <a:t>Why SAHAM?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9A5B6E-1FDA-1BE0-D66D-C1781BC989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/>
          </a:bodyPr>
          <a:lstStyle/>
          <a:p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Potensi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Return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tinggi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D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Produk</a:t>
            </a:r>
            <a:r>
              <a:rPr lang="en-ID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underlying </a:t>
            </a:r>
            <a:r>
              <a:rPr lang="en-ID" sz="2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aset</a:t>
            </a:r>
            <a:r>
              <a:rPr lang="en-ID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saham</a:t>
            </a:r>
            <a:r>
              <a:rPr lang="en-ID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jelas</a:t>
            </a:r>
            <a:r>
              <a:rPr lang="en-ID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BUKAN derivative. </a:t>
            </a:r>
            <a:r>
              <a:rPr lang="en-ID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Pasarnya</a:t>
            </a:r>
            <a:r>
              <a:rPr lang="en-ID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jelas</a:t>
            </a:r>
            <a:endParaRPr lang="en-ID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D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Bisa modal </a:t>
            </a:r>
            <a:r>
              <a:rPr lang="en-ID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kecil</a:t>
            </a:r>
            <a:endParaRPr lang="en-ID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D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Likuiditas</a:t>
            </a:r>
            <a:r>
              <a:rPr lang="en-ID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tinggi</a:t>
            </a:r>
            <a:endParaRPr lang="en-ID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Akses </a:t>
            </a:r>
            <a:r>
              <a:rPr lang="en-US" alt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investasi</a:t>
            </a:r>
            <a:r>
              <a:rPr lang="en-US" alt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sangat </a:t>
            </a:r>
            <a:r>
              <a:rPr lang="en-US" alt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mudah</a:t>
            </a:r>
            <a:r>
              <a:rPr lang="en-US" alt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melalui</a:t>
            </a:r>
            <a:r>
              <a:rPr lang="en-US" alt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aplikasi</a:t>
            </a:r>
            <a:r>
              <a:rPr lang="en-US" alt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online.</a:t>
            </a:r>
          </a:p>
          <a:p>
            <a:r>
              <a:rPr lang="en-US" alt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Biaya</a:t>
            </a:r>
            <a:r>
              <a:rPr lang="en-US" alt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transaksi</a:t>
            </a:r>
            <a:r>
              <a:rPr lang="en-US" alt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sangat </a:t>
            </a:r>
            <a:r>
              <a:rPr lang="en-US" alt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murah</a:t>
            </a:r>
            <a:r>
              <a:rPr lang="en-US" alt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alt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Edukasi dan </a:t>
            </a:r>
            <a:r>
              <a:rPr lang="en-US" alt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komunitas</a:t>
            </a:r>
            <a:r>
              <a:rPr lang="en-US" alt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semakin</a:t>
            </a:r>
            <a:r>
              <a:rPr lang="en-US" alt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berkembang</a:t>
            </a:r>
            <a:r>
              <a:rPr lang="en-US" alt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alt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Generasi</a:t>
            </a:r>
            <a:r>
              <a:rPr lang="en-US" alt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muda</a:t>
            </a:r>
            <a:r>
              <a:rPr lang="en-US" alt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melek</a:t>
            </a:r>
            <a:r>
              <a:rPr lang="en-US" alt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digital dan </a:t>
            </a:r>
            <a:r>
              <a:rPr lang="en-US" alt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ingin</a:t>
            </a:r>
            <a:r>
              <a:rPr lang="en-US" alt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membangun</a:t>
            </a:r>
            <a:r>
              <a:rPr lang="en-US" alt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kekayaan</a:t>
            </a:r>
            <a:r>
              <a:rPr lang="en-US" alt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lebih</a:t>
            </a:r>
            <a:r>
              <a:rPr lang="en-US" alt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cepat</a:t>
            </a:r>
            <a:r>
              <a:rPr lang="en-US" alt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alt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Perusahaan-</a:t>
            </a:r>
            <a:r>
              <a:rPr lang="en-US" alt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perusahaan</a:t>
            </a:r>
            <a:r>
              <a:rPr lang="en-US" alt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besar</a:t>
            </a:r>
            <a:r>
              <a:rPr lang="en-US" alt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 Indonesia </a:t>
            </a:r>
            <a:r>
              <a:rPr lang="en-US" alt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sedang</a:t>
            </a:r>
            <a:r>
              <a:rPr lang="en-US" alt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bertumbuh</a:t>
            </a:r>
            <a:r>
              <a:rPr lang="en-US" alt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kuat</a:t>
            </a:r>
            <a:endParaRPr lang="en-US" alt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14840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1C9FB8-F99F-4967-EE47-D2D9271991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909C7DA-9E13-9F17-36BA-DD769B63EE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410" cy="6858000"/>
          </a:xfrm>
        </p:spPr>
      </p:pic>
    </p:spTree>
    <p:extLst>
      <p:ext uri="{BB962C8B-B14F-4D97-AF65-F5344CB8AC3E}">
        <p14:creationId xmlns:p14="http://schemas.microsoft.com/office/powerpoint/2010/main" val="24883091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09FF27-82C4-EBEE-F48A-3B7D7CCD70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Trading vs investing</a:t>
            </a:r>
            <a:endParaRPr lang="en-ID" b="1" dirty="0"/>
          </a:p>
        </p:txBody>
      </p:sp>
      <p:pic>
        <p:nvPicPr>
          <p:cNvPr id="4" name="Content Placeholder 5">
            <a:extLst>
              <a:ext uri="{FF2B5EF4-FFF2-40B4-BE49-F238E27FC236}">
                <a16:creationId xmlns:a16="http://schemas.microsoft.com/office/drawing/2014/main" id="{B2A88C78-BAEC-7E98-426F-E9B139E115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740" y="1515474"/>
            <a:ext cx="10170520" cy="4661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6478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2D9B2B3-2F40-241D-2EE8-08428EEEDB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03" y="4061233"/>
            <a:ext cx="11866994" cy="2028005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B4A277E-C36D-E3D2-4916-58181924AA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52" b="26965"/>
          <a:stretch>
            <a:fillRect/>
          </a:stretch>
        </p:blipFill>
        <p:spPr>
          <a:xfrm>
            <a:off x="1632329" y="365125"/>
            <a:ext cx="8572500" cy="3318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1478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40E290-FB44-0AC8-185F-3E1D9C3101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BC53BF6-5E7B-D980-BF44-46B940B7A5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815" y="0"/>
            <a:ext cx="12234815" cy="5479204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379B2B5-7A1C-1DF7-FE8C-4474A7920F4A}"/>
              </a:ext>
            </a:extLst>
          </p:cNvPr>
          <p:cNvSpPr txBox="1"/>
          <p:nvPr/>
        </p:nvSpPr>
        <p:spPr>
          <a:xfrm>
            <a:off x="1555845" y="5844329"/>
            <a:ext cx="967626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/>
              <a:t>“</a:t>
            </a:r>
            <a:r>
              <a:rPr lang="en-US" sz="2700" b="1" dirty="0" err="1">
                <a:latin typeface="Bodoni MT" panose="02070603080606020203" pitchFamily="18" charset="0"/>
              </a:rPr>
              <a:t>Keamanan</a:t>
            </a:r>
            <a:r>
              <a:rPr lang="en-US" sz="2700" b="1" dirty="0">
                <a:latin typeface="Bodoni MT" panose="02070603080606020203" pitchFamily="18" charset="0"/>
              </a:rPr>
              <a:t> Asset </a:t>
            </a:r>
            <a:r>
              <a:rPr lang="en-US" sz="2700" b="1" dirty="0" err="1">
                <a:latin typeface="Bodoni MT" panose="02070603080606020203" pitchFamily="18" charset="0"/>
              </a:rPr>
              <a:t>Jauh</a:t>
            </a:r>
            <a:r>
              <a:rPr lang="en-US" sz="2700" b="1" dirty="0">
                <a:latin typeface="Bodoni MT" panose="02070603080606020203" pitchFamily="18" charset="0"/>
              </a:rPr>
              <a:t> </a:t>
            </a:r>
            <a:r>
              <a:rPr lang="en-US" sz="2700" b="1" dirty="0" err="1">
                <a:latin typeface="Bodoni MT" panose="02070603080606020203" pitchFamily="18" charset="0"/>
              </a:rPr>
              <a:t>Lebih</a:t>
            </a:r>
            <a:r>
              <a:rPr lang="en-US" sz="2700" b="1" dirty="0">
                <a:latin typeface="Bodoni MT" panose="02070603080606020203" pitchFamily="18" charset="0"/>
              </a:rPr>
              <a:t> </a:t>
            </a:r>
            <a:r>
              <a:rPr lang="en-US" sz="2700" b="1" dirty="0" err="1">
                <a:latin typeface="Bodoni MT" panose="02070603080606020203" pitchFamily="18" charset="0"/>
              </a:rPr>
              <a:t>Penting</a:t>
            </a:r>
            <a:r>
              <a:rPr lang="en-US" sz="2700" b="1" dirty="0">
                <a:latin typeface="Bodoni MT" panose="02070603080606020203" pitchFamily="18" charset="0"/>
              </a:rPr>
              <a:t> Dari Pada </a:t>
            </a:r>
            <a:r>
              <a:rPr lang="en-US" sz="2700" b="1" dirty="0" err="1">
                <a:latin typeface="Bodoni MT" panose="02070603080606020203" pitchFamily="18" charset="0"/>
              </a:rPr>
              <a:t>Mengejar</a:t>
            </a:r>
            <a:r>
              <a:rPr lang="en-US" sz="2700" b="1" dirty="0">
                <a:latin typeface="Bodoni MT" panose="02070603080606020203" pitchFamily="18" charset="0"/>
              </a:rPr>
              <a:t> Profit”</a:t>
            </a:r>
            <a:endParaRPr lang="en-ID" sz="2700" b="1" dirty="0">
              <a:latin typeface="Bodoni MT" panose="020706030806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16387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8EFD2-B2E5-39B6-F1A5-7AD87DC0A4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6161" y="2766218"/>
            <a:ext cx="1910685" cy="1325563"/>
          </a:xfrm>
        </p:spPr>
        <p:txBody>
          <a:bodyPr>
            <a:normAutofit fontScale="90000"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</a:t>
            </a: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</a:t>
            </a: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  <a:endParaRPr lang="en-ID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F902F7D-6BEB-CCEB-B004-D99D86B544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9814" y="-53328"/>
            <a:ext cx="9782185" cy="6911328"/>
          </a:xfrm>
        </p:spPr>
      </p:pic>
    </p:spTree>
    <p:extLst>
      <p:ext uri="{BB962C8B-B14F-4D97-AF65-F5344CB8AC3E}">
        <p14:creationId xmlns:p14="http://schemas.microsoft.com/office/powerpoint/2010/main" val="25406678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AA5CEA-0A27-E46A-1266-CAE73CC81E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A23A272-72A8-3BEB-C5A0-9B71743490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0445"/>
            <a:ext cx="12175354" cy="5147555"/>
          </a:xfrm>
        </p:spPr>
      </p:pic>
    </p:spTree>
    <p:extLst>
      <p:ext uri="{BB962C8B-B14F-4D97-AF65-F5344CB8AC3E}">
        <p14:creationId xmlns:p14="http://schemas.microsoft.com/office/powerpoint/2010/main" val="26341791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44781794_win32_fixed.potx" id="{FFA6945E-0D2E-49A3-B8AE-0157B47B7617}" vid="{3D53E5D5-FE42-40E3-89B4-70F55FAC326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Research presentation</Template>
  <TotalTime>320</TotalTime>
  <Words>433</Words>
  <Application>Microsoft Office PowerPoint</Application>
  <PresentationFormat>Widescreen</PresentationFormat>
  <Paragraphs>49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3" baseType="lpstr">
      <vt:lpstr>Adobe Gothic Std B</vt:lpstr>
      <vt:lpstr>Arial</vt:lpstr>
      <vt:lpstr>Berlin Sans FB</vt:lpstr>
      <vt:lpstr>Bodoni MT</vt:lpstr>
      <vt:lpstr>Calibri</vt:lpstr>
      <vt:lpstr>Calibri Light</vt:lpstr>
      <vt:lpstr>Franklin Gothic Book</vt:lpstr>
      <vt:lpstr>Times New Roman</vt:lpstr>
      <vt:lpstr>Office Theme</vt:lpstr>
      <vt:lpstr>The Art of Becoming Smart Young Investor</vt:lpstr>
      <vt:lpstr>PowerPoint Presentation</vt:lpstr>
      <vt:lpstr>Why SAHAM?</vt:lpstr>
      <vt:lpstr>PowerPoint Presentation</vt:lpstr>
      <vt:lpstr>Trading vs investing</vt:lpstr>
      <vt:lpstr>PowerPoint Presentation</vt:lpstr>
      <vt:lpstr>PowerPoint Presentation</vt:lpstr>
      <vt:lpstr>F U N D A M E N T A 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Candlesticks</vt:lpstr>
      <vt:lpstr>ARAH &amp; CYCLE</vt:lpstr>
      <vt:lpstr>Support &amp; Resistance</vt:lpstr>
      <vt:lpstr>PATTERN</vt:lpstr>
      <vt:lpstr>P A T T E R N</vt:lpstr>
      <vt:lpstr>PowerPoint Presentation</vt:lpstr>
      <vt:lpstr>Price &amp; Volume</vt:lpstr>
      <vt:lpstr>Money Management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NAILI AMALIA, S.E., M.M.</dc:creator>
  <cp:lastModifiedBy>NAILI AMALIA, S.E., M.M.</cp:lastModifiedBy>
  <cp:revision>7</cp:revision>
  <dcterms:created xsi:type="dcterms:W3CDTF">2025-11-23T15:59:56Z</dcterms:created>
  <dcterms:modified xsi:type="dcterms:W3CDTF">2025-11-27T23:27:05Z</dcterms:modified>
</cp:coreProperties>
</file>